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mbria Math" panose="02040503050406030204" pitchFamily="18" charset="0"/>
      <p:regular r:id="rId50"/>
    </p:embeddedFont>
    <p:embeddedFont>
      <p:font typeface="Century Gothic" panose="020B0502020202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5F5A4F-7E8F-4C39-B9E1-DA3B1F4E78DE}">
  <a:tblStyle styleId="{D45F5A4F-7E8F-4C39-B9E1-DA3B1F4E78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917270b4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2917270b4_0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62917270b4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2917270b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2917270b4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62917270b4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2917270b4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2917270b4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62917270b4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2917270b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2917270b4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g62917270b4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917270b4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917270b4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62917270b4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2917270b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2917270b4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62917270b4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2917270b4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2917270b4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62917270b4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62917270b4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62917270b4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62917270b4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2917270b4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2917270b4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62917270b4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267ebcb22_2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267ebcb22_21_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6267ebcb22_21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267ebcb22_2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267ebcb22_21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6267ebcb22_2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2917270b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2917270b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62917270b4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2917270b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2917270b4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62917270b4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2917270b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2917270b4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62917270b4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267ebcb2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267ebcb22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6267ebcb22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267ebcb22_2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267ebcb22_21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6267ebcb22_21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6267ebcb22_2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6267ebcb22_21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g6267ebcb22_21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267ebcb22_3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267ebcb22_3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6267ebcb22_3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267ebcb22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267ebcb22_3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6267ebcb22_3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6267ebcb22_3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6267ebcb22_3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6267ebcb22_3_1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267ebcb22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267ebcb22_3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6267ebcb22_3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6267ebcb22_3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6267ebcb22_3_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6267ebcb22_3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6267ebcb22_3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6267ebcb22_3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6267ebcb22_3_1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267ebcb22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267ebcb22_3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6267ebcb22_3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6267ebcb22_3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6267ebcb22_3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6267ebcb22_3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267ebcb22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267ebcb22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6267ebcb22_3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6267ebcb22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6267ebcb22_3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g6267ebcb22_3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6267ebcb22_3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6267ebcb22_3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6267ebcb22_3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a696063b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a696063b6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5a696063b6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267ebcb22_2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6267ebcb22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267ebcb22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6267ebcb2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62917270b4_0_1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62917270b4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a70207d55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5a70207d5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62917270b4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62917270b4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a6344840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a63448402_1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a63448402_1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a70207d55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a70207d55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5a70207d55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67ebcb2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67ebcb22_3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6267ebcb22_3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267ebcb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267ebcb2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6267ebcb22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9197CE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9197C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9197CE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00" b="0" i="0">
                <a:solidFill>
                  <a:srgbClr val="9197CE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9197CE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9197CE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16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16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8" name="Google Shape;128;p16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0" name="Google Shape;130;p16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9197CE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16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9197CE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2" name="Google Shape;132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9197CE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0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1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5963B8">
                  <a:alpha val="6666"/>
                </a:srgbClr>
              </a:gs>
              <a:gs pos="36000">
                <a:srgbClr val="5963B8">
                  <a:alpha val="5882"/>
                </a:srgbClr>
              </a:gs>
              <a:gs pos="69000">
                <a:srgbClr val="5963B8">
                  <a:alpha val="0"/>
                </a:srgbClr>
              </a:gs>
              <a:gs pos="100000">
                <a:srgbClr val="5963B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2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3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05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spcBef>
                <a:spcPts val="1000"/>
              </a:spcBef>
              <a:spcAft>
                <a:spcPts val="0"/>
              </a:spcAft>
              <a:buClr>
                <a:srgbClr val="9197CE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ctrTitle"/>
          </p:nvPr>
        </p:nvSpPr>
        <p:spPr>
          <a:xfrm>
            <a:off x="1097280" y="835151"/>
            <a:ext cx="10058400" cy="3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ambria Math"/>
              <a:buNone/>
            </a:pPr>
            <a:r>
              <a:rPr lang="en-US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OPTIMAL PRICING OF PRODUCTS</a:t>
            </a:r>
            <a:br>
              <a:rPr lang="en-US">
                <a:latin typeface="Cambria Math"/>
                <a:ea typeface="Cambria Math"/>
                <a:cs typeface="Cambria Math"/>
                <a:sym typeface="Cambria Math"/>
              </a:rPr>
            </a:br>
            <a:r>
              <a:rPr lang="en-US" sz="2400">
                <a:latin typeface="Arial"/>
                <a:ea typeface="Arial"/>
                <a:cs typeface="Arial"/>
                <a:sym typeface="Arial"/>
              </a:rPr>
              <a:t>Apparel Industry</a:t>
            </a:r>
            <a:br>
              <a:rPr lang="en-US">
                <a:latin typeface="Cambria Math"/>
                <a:ea typeface="Cambria Math"/>
                <a:cs typeface="Cambria Math"/>
                <a:sym typeface="Cambria Math"/>
              </a:rPr>
            </a:b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53" name="Google Shape;153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mbria Math"/>
                <a:ea typeface="Cambria Math"/>
                <a:cs typeface="Cambria Math"/>
                <a:sym typeface="Cambria Math"/>
              </a:rPr>
              <a:t>1</a:t>
            </a:fld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-108925" y="144825"/>
            <a:ext cx="10719000" cy="60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ACTIONABLE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152400" y="491025"/>
            <a:ext cx="111102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Geographic Distribution of Stores is not aligned with Sales and Profits</a:t>
            </a:r>
            <a:endParaRPr sz="240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Suffern, NY has 152 stores.but Sales and Profits are 7X more in Greencastle, Indian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000"/>
            <a:ext cx="5290271" cy="477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096" y="1551000"/>
            <a:ext cx="6444528" cy="4393547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5695625" y="6023225"/>
            <a:ext cx="5737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FFFF00"/>
                </a:solidFill>
              </a:rPr>
              <a:t>Consider opening more stores in Indiana</a:t>
            </a:r>
            <a:endParaRPr sz="2200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>
            <a:spLocks noGrp="1"/>
          </p:cNvSpPr>
          <p:nvPr>
            <p:ph type="title"/>
          </p:nvPr>
        </p:nvSpPr>
        <p:spPr>
          <a:xfrm>
            <a:off x="52225" y="144825"/>
            <a:ext cx="10719000" cy="9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ACTIONABLE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10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522875" y="855150"/>
            <a:ext cx="111102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When selling at Full Price, number of units sold reduce by 2/3rd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000" i="1">
                <a:solidFill>
                  <a:srgbClr val="FFFF00"/>
                </a:solidFill>
              </a:rPr>
              <a:t>If inventory reduction is a goal, do not sell at Full Price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700" y="2000150"/>
            <a:ext cx="3961026" cy="396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050" y="2000150"/>
            <a:ext cx="3635650" cy="36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465625" y="6049825"/>
            <a:ext cx="11560800" cy="9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rgbClr val="FFFF00"/>
                </a:solidFill>
              </a:rPr>
              <a:t>Total Sales and Profits High with FP.</a:t>
            </a:r>
            <a:r>
              <a:rPr lang="en-US" sz="2000" i="1">
                <a:solidFill>
                  <a:srgbClr val="FFD966"/>
                </a:solidFill>
              </a:rPr>
              <a:t>.               </a:t>
            </a:r>
            <a:r>
              <a:rPr lang="en-US" sz="2000" i="1">
                <a:solidFill>
                  <a:srgbClr val="FFFF00"/>
                </a:solidFill>
              </a:rPr>
              <a:t>BUT Total Units Sold are much less (almost 1/3rd)</a:t>
            </a:r>
            <a:endParaRPr sz="24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>
            <a:spLocks noGrp="1"/>
          </p:cNvSpPr>
          <p:nvPr>
            <p:ph type="title"/>
          </p:nvPr>
        </p:nvSpPr>
        <p:spPr>
          <a:xfrm>
            <a:off x="52225" y="144825"/>
            <a:ext cx="10719000" cy="9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ACTIONABLE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11</a:t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540900" y="817375"/>
            <a:ext cx="111102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Product Class 4 is most profitable across both departments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5969125" y="3001100"/>
            <a:ext cx="5937600" cy="6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FFFF00"/>
                </a:solidFill>
              </a:rPr>
              <a:t>Promotions should target products in Class 4 to maximize profits</a:t>
            </a:r>
            <a:endParaRPr sz="2400">
              <a:solidFill>
                <a:srgbClr val="FFFF00"/>
              </a:solidFill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00" y="1623000"/>
            <a:ext cx="4967150" cy="51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>
            <a:spLocks noGrp="1"/>
          </p:cNvSpPr>
          <p:nvPr>
            <p:ph type="title"/>
          </p:nvPr>
        </p:nvSpPr>
        <p:spPr>
          <a:xfrm>
            <a:off x="52225" y="144825"/>
            <a:ext cx="10719000" cy="9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ACTIONABLE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12</a:t>
            </a:r>
            <a:endParaRPr/>
          </a:p>
        </p:txBody>
      </p:sp>
      <p:sp>
        <p:nvSpPr>
          <p:cNvPr id="270" name="Google Shape;270;p31"/>
          <p:cNvSpPr txBox="1"/>
          <p:nvPr/>
        </p:nvSpPr>
        <p:spPr>
          <a:xfrm>
            <a:off x="269100" y="711700"/>
            <a:ext cx="111102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Profits are 25-30% higher in Fall and Spring season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50" y="2149450"/>
            <a:ext cx="3744751" cy="38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804" y="2149450"/>
            <a:ext cx="3570046" cy="370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 txBox="1"/>
          <p:nvPr/>
        </p:nvSpPr>
        <p:spPr>
          <a:xfrm>
            <a:off x="708375" y="5991175"/>
            <a:ext cx="11110200" cy="10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FFFF00"/>
                </a:solidFill>
              </a:rPr>
              <a:t>Consider promotions just before start of Fall and Spring to maximise profits</a:t>
            </a:r>
            <a:endParaRPr sz="2400">
              <a:solidFill>
                <a:srgbClr val="FFFF00"/>
              </a:solidFill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977850" y="1585025"/>
            <a:ext cx="1200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Total Sales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6589800" y="1584000"/>
            <a:ext cx="1200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Total Profits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"/>
          <p:cNvSpPr txBox="1">
            <a:spLocks noGrp="1"/>
          </p:cNvSpPr>
          <p:nvPr>
            <p:ph type="title"/>
          </p:nvPr>
        </p:nvSpPr>
        <p:spPr>
          <a:xfrm>
            <a:off x="52225" y="144825"/>
            <a:ext cx="10719000" cy="9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ACTIONABLE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13</a:t>
            </a:r>
            <a:endParaRPr/>
          </a:p>
        </p:txBody>
      </p:sp>
      <p:sp>
        <p:nvSpPr>
          <p:cNvPr id="283" name="Google Shape;283;p32"/>
          <p:cNvSpPr txBox="1"/>
          <p:nvPr/>
        </p:nvSpPr>
        <p:spPr>
          <a:xfrm>
            <a:off x="540900" y="622375"/>
            <a:ext cx="11110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</a:rPr>
              <a:t>&gt; 95% transactions are for ONLY ONE unit.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br>
              <a:rPr lang="en-US" sz="2400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75" y="1580200"/>
            <a:ext cx="5354051" cy="36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/>
          <p:nvPr/>
        </p:nvSpPr>
        <p:spPr>
          <a:xfrm>
            <a:off x="677150" y="5379475"/>
            <a:ext cx="10581000" cy="10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FFFF00"/>
                </a:solidFill>
              </a:rPr>
              <a:t>Easiest way to higher Sales would be to promote purchase of more than one unit</a:t>
            </a:r>
            <a:br>
              <a:rPr lang="en-US" sz="2200" i="1">
                <a:solidFill>
                  <a:srgbClr val="FFFF00"/>
                </a:solidFill>
              </a:rPr>
            </a:br>
            <a:r>
              <a:rPr lang="en-US" sz="2200" i="1">
                <a:solidFill>
                  <a:srgbClr val="FFFF00"/>
                </a:solidFill>
              </a:rPr>
              <a:t>(Customer is already there in the store!) - deals such as ‘Buy 1, get other 50% off'</a:t>
            </a:r>
            <a:endParaRPr sz="2200" i="1">
              <a:solidFill>
                <a:srgbClr val="FFFF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385300" y="295725"/>
            <a:ext cx="9967200" cy="93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Sales over time - Consistently and Significantly higher sales every year in Mar/Apr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Profits are following exact same pattern as Sales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14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845075" y="6171295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Target promotions and optimize profits, operations during those months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00" y="1227475"/>
            <a:ext cx="10983124" cy="40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4"/>
          <p:cNvSpPr txBox="1">
            <a:spLocks noGrp="1"/>
          </p:cNvSpPr>
          <p:nvPr>
            <p:ph type="title"/>
          </p:nvPr>
        </p:nvSpPr>
        <p:spPr>
          <a:xfrm>
            <a:off x="646100" y="295720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YoY Sales and Profits do not show much growth (they are slightly negative)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15</a:t>
            </a:r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1008100" y="5181503"/>
            <a:ext cx="9404700" cy="76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No Topline Growth</a:t>
            </a:r>
            <a:endParaRPr sz="20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Growth Strategy needs to be looked into. Lay more emphasis on maximizing Sales instead of maximizing Profits for longer term growth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303" name="Google Shape;3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675" y="913051"/>
            <a:ext cx="7044025" cy="39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>
            <a:spLocks noGrp="1"/>
          </p:cNvSpPr>
          <p:nvPr>
            <p:ph type="title"/>
          </p:nvPr>
        </p:nvSpPr>
        <p:spPr>
          <a:xfrm>
            <a:off x="1008100" y="6246245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</a:t>
            </a: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2015 and 2018 only partial year data is available, hence the dips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title"/>
          </p:nvPr>
        </p:nvSpPr>
        <p:spPr>
          <a:xfrm>
            <a:off x="52225" y="144825"/>
            <a:ext cx="10719000" cy="9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16</a:t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522875" y="1063425"/>
            <a:ext cx="11110200" cy="4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</a:rPr>
              <a:t>It is a high margin business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>
                <a:solidFill>
                  <a:srgbClr val="FFFFFF"/>
                </a:solidFill>
              </a:rPr>
              <a:t>Avg Selling Price is $37 with Avg Profit of $19 (~50%)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No significant impact of Holidays on Sales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 i="1">
                <a:solidFill>
                  <a:srgbClr val="FFFF00"/>
                </a:solidFill>
              </a:rPr>
              <a:t>Perhaps as this is an </a:t>
            </a:r>
            <a:r>
              <a:rPr lang="en-US" sz="2400" b="1" i="1">
                <a:solidFill>
                  <a:srgbClr val="FFFF00"/>
                </a:solidFill>
              </a:rPr>
              <a:t>affordable </a:t>
            </a:r>
            <a:r>
              <a:rPr lang="en-US" sz="2400" i="1">
                <a:solidFill>
                  <a:srgbClr val="FFFF00"/>
                </a:solidFill>
              </a:rPr>
              <a:t>clothing segment</a:t>
            </a:r>
            <a:endParaRPr sz="2400" i="1">
              <a:solidFill>
                <a:srgbClr val="FFFF00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Sales (and Profits) from Department 10 are twice those  from Dept 12</a:t>
            </a: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Subclass 20 in both departments has significantly higher sales and profits</a:t>
            </a:r>
            <a:endParaRPr sz="2400">
              <a:solidFill>
                <a:srgbClr val="FFFF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</a:endParaRPr>
          </a:p>
        </p:txBody>
      </p:sp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450" y="3401250"/>
            <a:ext cx="4314525" cy="6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4447" y="4531772"/>
            <a:ext cx="4372301" cy="1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>
            <a:spLocks noGrp="1"/>
          </p:cNvSpPr>
          <p:nvPr>
            <p:ph type="title"/>
          </p:nvPr>
        </p:nvSpPr>
        <p:spPr>
          <a:xfrm>
            <a:off x="52225" y="144825"/>
            <a:ext cx="10719000" cy="918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17</a:t>
            </a:r>
            <a:endParaRPr/>
          </a:p>
        </p:txBody>
      </p:sp>
      <p:sp>
        <p:nvSpPr>
          <p:cNvPr id="322" name="Google Shape;322;p36"/>
          <p:cNvSpPr txBox="1"/>
          <p:nvPr/>
        </p:nvSpPr>
        <p:spPr>
          <a:xfrm>
            <a:off x="522875" y="1063425"/>
            <a:ext cx="11110200" cy="49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Women employment rate did not have significant impact on Sales</a:t>
            </a:r>
            <a:br>
              <a:rPr lang="en-US" sz="2400">
                <a:solidFill>
                  <a:srgbClr val="FFFFFF"/>
                </a:solidFill>
              </a:rPr>
            </a:br>
            <a:r>
              <a:rPr lang="en-US" sz="2400" i="1">
                <a:solidFill>
                  <a:srgbClr val="FFFF00"/>
                </a:solidFill>
              </a:rPr>
              <a:t>Women spend on clothes anyways? :)</a:t>
            </a:r>
            <a:endParaRPr sz="2400" i="1">
              <a:solidFill>
                <a:srgbClr val="FFFF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SUBCLASS 5 across both departments had a huge spike in Sales in </a:t>
            </a:r>
            <a:br>
              <a:rPr lang="en-US" sz="2400">
                <a:solidFill>
                  <a:schemeClr val="lt1"/>
                </a:solidFill>
              </a:rPr>
            </a:br>
            <a:r>
              <a:rPr lang="en-US" sz="2400">
                <a:solidFill>
                  <a:schemeClr val="lt1"/>
                </a:solidFill>
              </a:rPr>
              <a:t>Feb/Mar 2016. 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Sales are consistently high in Mar-Apr every year</a:t>
            </a:r>
            <a:endParaRPr sz="2400"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400">
                <a:solidFill>
                  <a:schemeClr val="lt1"/>
                </a:solidFill>
              </a:rPr>
              <a:t>No significant YoY improvement in Sales or Profit (they have reduced slightly)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SUBCLASS 5 across both departments had a huge spike in Sales in Feb/Mar 2066. Other than that most sales are spread evenly across time.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18</a:t>
            </a:r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875" y="1557893"/>
            <a:ext cx="691515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67700" y="385027"/>
            <a:ext cx="94047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Industry Background and Client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196775" y="1620025"/>
            <a:ext cx="11698200" cy="40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Char char="●"/>
            </a:pPr>
            <a:r>
              <a:rPr lang="en-US" sz="3200">
                <a:latin typeface="Cambria Math"/>
                <a:ea typeface="Cambria Math"/>
                <a:cs typeface="Cambria Math"/>
                <a:sym typeface="Cambria Math"/>
              </a:rPr>
              <a:t>American Fashion Retailer for women</a:t>
            </a: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Char char="●"/>
            </a:pPr>
            <a:r>
              <a:rPr lang="en-US" sz="3200">
                <a:latin typeface="Cambria Math"/>
                <a:ea typeface="Cambria Math"/>
                <a:cs typeface="Cambria Math"/>
                <a:sym typeface="Cambria Math"/>
              </a:rPr>
              <a:t>Over 700 stores across the US. </a:t>
            </a: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Char char="●"/>
            </a:pPr>
            <a:r>
              <a:rPr lang="en-US" sz="3200">
                <a:latin typeface="Cambria Math"/>
                <a:ea typeface="Cambria Math"/>
                <a:cs typeface="Cambria Math"/>
                <a:sym typeface="Cambria Math"/>
              </a:rPr>
              <a:t>Value Fashion segment - wear-to-work affordable clothing</a:t>
            </a: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Cambria Math"/>
              <a:buChar char="●"/>
            </a:pPr>
            <a:r>
              <a:rPr lang="en-US" sz="3200">
                <a:latin typeface="Cambria Math"/>
                <a:ea typeface="Cambria Math"/>
                <a:cs typeface="Cambria Math"/>
                <a:sym typeface="Cambria Math"/>
              </a:rPr>
              <a:t>CFO believes finding an optimal price point for every SKU will drive higher top line and bottom line benefit.</a:t>
            </a: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Font typeface="Cambria Math"/>
              <a:buChar char="●"/>
            </a:pPr>
            <a:r>
              <a:rPr lang="en-US" sz="3200">
                <a:latin typeface="Cambria Math"/>
                <a:ea typeface="Cambria Math"/>
                <a:cs typeface="Cambria Math"/>
                <a:sym typeface="Cambria Math"/>
              </a:rPr>
              <a:t>He is going to use the results of this project and convince the merchants to better price the products.</a:t>
            </a: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0066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/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title"/>
          </p:nvPr>
        </p:nvSpPr>
        <p:spPr>
          <a:xfrm>
            <a:off x="646100" y="452720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Relationship between Sale Price and Profit is linear (dept 10, subclass  20)</a:t>
            </a:r>
            <a:endParaRPr sz="2000"/>
          </a:p>
        </p:txBody>
      </p:sp>
      <p:sp>
        <p:nvSpPr>
          <p:cNvPr id="337" name="Google Shape;337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19</a:t>
            </a:r>
            <a:endParaRPr/>
          </a:p>
        </p:txBody>
      </p:sp>
      <p:pic>
        <p:nvPicPr>
          <p:cNvPr id="338" name="Google Shape;3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775" y="968126"/>
            <a:ext cx="8402699" cy="55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>
            <a:spLocks noGrp="1"/>
          </p:cNvSpPr>
          <p:nvPr>
            <p:ph type="title"/>
          </p:nvPr>
        </p:nvSpPr>
        <p:spPr>
          <a:xfrm>
            <a:off x="646100" y="452720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Beyond a certain Selling Price, Total Sales decrease</a:t>
            </a:r>
            <a:b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(dept 10, subclass  20)</a:t>
            </a:r>
            <a:endParaRPr sz="2000">
              <a:solidFill>
                <a:srgbClr val="FFFF00"/>
              </a:solidFill>
            </a:endParaRPr>
          </a:p>
        </p:txBody>
      </p:sp>
      <p:sp>
        <p:nvSpPr>
          <p:cNvPr id="345" name="Google Shape;345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20</a:t>
            </a:r>
            <a:endParaRPr/>
          </a:p>
        </p:txBody>
      </p:sp>
      <p:pic>
        <p:nvPicPr>
          <p:cNvPr id="346" name="Google Shape;3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900" y="1280250"/>
            <a:ext cx="7091649" cy="4702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845075" y="6171295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This can be used to determine Selling Price to maximise Revenue</a:t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0"/>
          <p:cNvSpPr txBox="1">
            <a:spLocks noGrp="1"/>
          </p:cNvSpPr>
          <p:nvPr>
            <p:ph type="title"/>
          </p:nvPr>
        </p:nvSpPr>
        <p:spPr>
          <a:xfrm>
            <a:off x="646100" y="295728"/>
            <a:ext cx="9404700" cy="76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arenR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 low selling price, there are losses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arenR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After a certain point, higher selling price does not result in higher profit</a:t>
            </a:r>
            <a:endParaRPr sz="2000">
              <a:solidFill>
                <a:srgbClr val="FFE599"/>
              </a:solidFill>
            </a:endParaRPr>
          </a:p>
        </p:txBody>
      </p:sp>
      <p:sp>
        <p:nvSpPr>
          <p:cNvPr id="354" name="Google Shape;354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21</a:t>
            </a:r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title"/>
          </p:nvPr>
        </p:nvSpPr>
        <p:spPr>
          <a:xfrm>
            <a:off x="845075" y="6171295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Above can be used to determine price point to optimize profit and revenue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75" y="1212920"/>
            <a:ext cx="7425259" cy="49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>
            <a:spLocks noGrp="1"/>
          </p:cNvSpPr>
          <p:nvPr>
            <p:ph type="title"/>
          </p:nvPr>
        </p:nvSpPr>
        <p:spPr>
          <a:xfrm>
            <a:off x="646100" y="295720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arenR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Cost Price has spread between 10 and 25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AutoNum type="arabicParenR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Selling Price has spread between 5 and 60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22</a:t>
            </a:r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title"/>
          </p:nvPr>
        </p:nvSpPr>
        <p:spPr>
          <a:xfrm>
            <a:off x="845075" y="6171295"/>
            <a:ext cx="9404700" cy="45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There is potential to explore cost price reduction and Selling Price increase</a:t>
            </a:r>
            <a:endParaRPr sz="2000">
              <a:solidFill>
                <a:srgbClr val="FFFF00"/>
              </a:solidFill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5" y="1183000"/>
            <a:ext cx="7119800" cy="4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</a:t>
            </a:r>
            <a:endParaRPr/>
          </a:p>
        </p:txBody>
      </p:sp>
      <p:sp>
        <p:nvSpPr>
          <p:cNvPr id="372" name="Google Shape;372;p42"/>
          <p:cNvSpPr txBox="1"/>
          <p:nvPr/>
        </p:nvSpPr>
        <p:spPr>
          <a:xfrm>
            <a:off x="800250" y="1466500"/>
            <a:ext cx="10167900" cy="45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We need to predict the Sale Price.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Sale Price is a </a:t>
            </a:r>
            <a:r>
              <a:rPr lang="en-US" sz="2000" b="1">
                <a:solidFill>
                  <a:srgbClr val="FFFFFF"/>
                </a:solidFill>
              </a:rPr>
              <a:t>continuous variable</a:t>
            </a:r>
            <a:r>
              <a:rPr lang="en-US" sz="2000">
                <a:solidFill>
                  <a:srgbClr val="FFFFFF"/>
                </a:solidFill>
              </a:rPr>
              <a:t>, and model needs to be trained from existing data.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So we need to choose a </a:t>
            </a:r>
            <a:r>
              <a:rPr lang="en-US" sz="2000" b="1">
                <a:solidFill>
                  <a:srgbClr val="FFFFFF"/>
                </a:solidFill>
              </a:rPr>
              <a:t>Supervised Learning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 b="1">
                <a:solidFill>
                  <a:srgbClr val="FFFFFF"/>
                </a:solidFill>
              </a:rPr>
              <a:t>Regression </a:t>
            </a:r>
            <a:r>
              <a:rPr lang="en-US" sz="2000">
                <a:solidFill>
                  <a:srgbClr val="FFFFFF"/>
                </a:solidFill>
              </a:rPr>
              <a:t>model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Choices in that category are: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-US" sz="2000">
                <a:solidFill>
                  <a:srgbClr val="FFFFFF"/>
                </a:solidFill>
              </a:rPr>
              <a:t>Linear Regression</a:t>
            </a: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-US" sz="2000">
                <a:solidFill>
                  <a:srgbClr val="FFFFFF"/>
                </a:solidFill>
              </a:rPr>
              <a:t>DecisionTreeRegressor</a:t>
            </a:r>
            <a:endParaRPr sz="2000">
              <a:solidFill>
                <a:srgbClr val="FFFFFF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AutoNum type="arabicParenR"/>
            </a:pPr>
            <a:r>
              <a:rPr lang="en-US" sz="2000">
                <a:solidFill>
                  <a:srgbClr val="FFFFFF"/>
                </a:solidFill>
              </a:rPr>
              <a:t>RandomForestRegressor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In addition, KNN (K-Nearest Neighbors) was explored to find out if clustering with nearest data points with similar features gives a more accurate result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73" name="Google Shape;373;p42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MODELLING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>
            <a:spLocks noGrp="1"/>
          </p:cNvSpPr>
          <p:nvPr>
            <p:ph type="title"/>
          </p:nvPr>
        </p:nvSpPr>
        <p:spPr>
          <a:xfrm>
            <a:off x="646100" y="1063426"/>
            <a:ext cx="9404700" cy="845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Target variable is </a:t>
            </a:r>
            <a:r>
              <a:rPr lang="en-U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UNIT_SELLING_PRICE</a:t>
            </a:r>
            <a:endParaRPr sz="2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➔"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features that are of interest for modelling are as follows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 txBox="1">
            <a:spLocks noGrp="1"/>
          </p:cNvSpPr>
          <p:nvPr>
            <p:ph type="body" idx="1"/>
          </p:nvPr>
        </p:nvSpPr>
        <p:spPr>
          <a:xfrm>
            <a:off x="806600" y="1908400"/>
            <a:ext cx="9244200" cy="4691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ONLINE_FLAG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FULL_PRICE_IND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UNIT_COST_PRICE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UNIT_SELLING_PRICE [target]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TOTAL_UNITS_SOLD HOLIDAY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DEPARTMENT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SKU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STORE_SIZE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STORE_TYPE_MALL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STORE_TYPE_STRIP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STORE_TYPE_OTHER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PCNT_WOMEN_EMPLOYED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MEDIAN_HOUSEHLD_INCOME_BINS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SEASON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★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PRODUCT_CLASS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1" name="Google Shape;381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24</a:t>
            </a:r>
            <a:endParaRPr/>
          </a:p>
        </p:txBody>
      </p:sp>
      <p:sp>
        <p:nvSpPr>
          <p:cNvPr id="382" name="Google Shape;382;p43"/>
          <p:cNvSpPr txBox="1">
            <a:spLocks noGrp="1"/>
          </p:cNvSpPr>
          <p:nvPr>
            <p:ph type="title"/>
          </p:nvPr>
        </p:nvSpPr>
        <p:spPr>
          <a:xfrm>
            <a:off x="646100" y="176896"/>
            <a:ext cx="9404700" cy="6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MODELLING 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646100" y="1677450"/>
            <a:ext cx="9404700" cy="440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One Hot encoding - create dummy variables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Encoding - NFP/FP to 0 and 1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Feature Reduction - Remove unneeded columns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Char char="●"/>
            </a:pP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Filter to relevant data - for this project only profitable transactions are considered. A 20th percentile profit value of 40.8% is used as threshold</a:t>
            </a:r>
            <a:b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transactions that are below this threshold are not considered in the model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Note: Feature Scaling not needed as randomforest and decisiontree are primary algos and they are not ‘distance based’ (do not require Euclidian Square)</a:t>
            </a:r>
            <a:endParaRPr sz="1800" i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25</a:t>
            </a: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9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MODELLING  - FEATURE ENGINEERING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26</a:t>
            </a:r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800250" y="1333500"/>
            <a:ext cx="10167900" cy="52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ENSURE ASSUMPTIONS FOR THE MODEL ARE MET</a:t>
            </a:r>
            <a:endParaRPr sz="1800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Linear relationship.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Multivariate normality.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No or little multicollinearity.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No auto-correlation.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-"/>
            </a:pPr>
            <a:r>
              <a:rPr lang="en-US">
                <a:solidFill>
                  <a:srgbClr val="FFFFFF"/>
                </a:solidFill>
              </a:rPr>
              <a:t>Homoscedasticity.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LINEAR RELATIONSHIP (Replace below graph with C.P Vs S.P)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45"/>
          <p:cNvSpPr txBox="1">
            <a:spLocks noGrp="1"/>
          </p:cNvSpPr>
          <p:nvPr>
            <p:ph type="title"/>
          </p:nvPr>
        </p:nvSpPr>
        <p:spPr>
          <a:xfrm>
            <a:off x="646100" y="452722"/>
            <a:ext cx="9404700" cy="767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MODELLING - LINEAR REGRESSION </a:t>
            </a:r>
            <a:endParaRPr/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3304275"/>
            <a:ext cx="4776576" cy="3134624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/>
        </p:nvSpPr>
        <p:spPr>
          <a:xfrm>
            <a:off x="6905625" y="1390650"/>
            <a:ext cx="43434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MULTI-VARIATE NORMALITY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(Normal Distribution, Goodness of Fit)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401" name="Google Shape;401;p45"/>
          <p:cNvGrpSpPr/>
          <p:nvPr/>
        </p:nvGrpSpPr>
        <p:grpSpPr>
          <a:xfrm>
            <a:off x="7067548" y="2020125"/>
            <a:ext cx="3348051" cy="2055750"/>
            <a:chOff x="6438898" y="3843712"/>
            <a:chExt cx="3348051" cy="2055750"/>
          </a:xfrm>
        </p:grpSpPr>
        <p:pic>
          <p:nvPicPr>
            <p:cNvPr id="402" name="Google Shape;402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38898" y="3843712"/>
              <a:ext cx="3348051" cy="2055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53469" y="3972056"/>
              <a:ext cx="976325" cy="247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4" name="Google Shape;404;p45"/>
          <p:cNvGrpSpPr/>
          <p:nvPr/>
        </p:nvGrpSpPr>
        <p:grpSpPr>
          <a:xfrm>
            <a:off x="6138875" y="4075875"/>
            <a:ext cx="4276726" cy="2513801"/>
            <a:chOff x="7067550" y="4191800"/>
            <a:chExt cx="4276726" cy="2513801"/>
          </a:xfrm>
        </p:grpSpPr>
        <p:pic>
          <p:nvPicPr>
            <p:cNvPr id="405" name="Google Shape;405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067550" y="4191800"/>
              <a:ext cx="4276726" cy="2513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0272413" y="4324350"/>
              <a:ext cx="998474" cy="1479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27</a:t>
            </a:r>
            <a:endParaRPr/>
          </a:p>
        </p:txBody>
      </p:sp>
      <p:sp>
        <p:nvSpPr>
          <p:cNvPr id="413" name="Google Shape;413;p46"/>
          <p:cNvSpPr txBox="1"/>
          <p:nvPr/>
        </p:nvSpPr>
        <p:spPr>
          <a:xfrm>
            <a:off x="250675" y="809700"/>
            <a:ext cx="3062700" cy="20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NO </a:t>
            </a:r>
            <a:endParaRPr sz="20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</a:rPr>
              <a:t>MULTI COLLINEARITY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150" y="61913"/>
            <a:ext cx="7039400" cy="673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</a:t>
            </a:r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LINEAR REGRESSION - MODELLING  ASSUMPTIONS (contd..)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47"/>
          <p:cNvSpPr txBox="1"/>
          <p:nvPr/>
        </p:nvSpPr>
        <p:spPr>
          <a:xfrm>
            <a:off x="1614500" y="1172025"/>
            <a:ext cx="3000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HOMOSCEDASTICITY</a:t>
            </a:r>
            <a:endParaRPr sz="2000"/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026" y="1837425"/>
            <a:ext cx="4144275" cy="414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7"/>
          <p:cNvSpPr txBox="1"/>
          <p:nvPr/>
        </p:nvSpPr>
        <p:spPr>
          <a:xfrm>
            <a:off x="6543675" y="1229175"/>
            <a:ext cx="4808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NORMAL DISTRIBUTION OF ERRORS</a:t>
            </a:r>
            <a:endParaRPr sz="2000"/>
          </a:p>
        </p:txBody>
      </p:sp>
      <p:pic>
        <p:nvPicPr>
          <p:cNvPr id="425" name="Google Shape;42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452" y="1939725"/>
            <a:ext cx="3863075" cy="34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title"/>
          </p:nvPr>
        </p:nvSpPr>
        <p:spPr>
          <a:xfrm>
            <a:off x="1252600" y="434053"/>
            <a:ext cx="9404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PROBLEM STATEMENT AND OUTCOME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body" idx="1"/>
          </p:nvPr>
        </p:nvSpPr>
        <p:spPr>
          <a:xfrm>
            <a:off x="183175" y="1469980"/>
            <a:ext cx="11698500" cy="14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AutoNum type="arabicPeriod"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What should be the price at which the products (class / group of products) should be sold?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2. What factors define and drive prices of products?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0066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/>
          </a:p>
        </p:txBody>
      </p:sp>
      <p:sp>
        <p:nvSpPr>
          <p:cNvPr id="169" name="Google Shape;169;p2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341100" y="3884604"/>
            <a:ext cx="11698500" cy="22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AutoNum type="arabicPeriod"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Optimal price of sale given a product/group of products along with its confidence interval.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406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AutoNum type="arabicPeriod"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The impact of variation in variables on pricing should also be explained.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406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AutoNum type="arabicPeriod"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Visualisation of the outcome can be done on the tool of choice.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0066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/>
          </a:p>
        </p:txBody>
      </p:sp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341100" y="3116903"/>
            <a:ext cx="9404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OUTCOME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29</a:t>
            </a:r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LINEAR REGRESSION - EVALUATION 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975" y="1965249"/>
            <a:ext cx="5229226" cy="29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8"/>
          <p:cNvSpPr txBox="1"/>
          <p:nvPr/>
        </p:nvSpPr>
        <p:spPr>
          <a:xfrm>
            <a:off x="6374525" y="2605675"/>
            <a:ext cx="3325200" cy="12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R-sqrd = 0.488 (some of the variance is explained)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30</a:t>
            </a:r>
            <a:endParaRPr/>
          </a:p>
        </p:txBody>
      </p:sp>
      <p:sp>
        <p:nvSpPr>
          <p:cNvPr id="441" name="Google Shape;441;p49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LINEAR REGRESSION - EVALUATION contd.. 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921"/>
            <a:ext cx="5860410" cy="548967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9"/>
          <p:cNvSpPr txBox="1"/>
          <p:nvPr/>
        </p:nvSpPr>
        <p:spPr>
          <a:xfrm>
            <a:off x="6681800" y="1638750"/>
            <a:ext cx="4815000" cy="40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P-values are 0 for most feautures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Co-efficients are in wide range 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Ths model is not doing good hence is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rejected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31</a:t>
            </a:r>
            <a:endParaRPr/>
          </a:p>
        </p:txBody>
      </p:sp>
      <p:sp>
        <p:nvSpPr>
          <p:cNvPr id="450" name="Google Shape;450;p50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LINEAR REGRESSION - MODELLING  OUTPUT - PREDICTED</a:t>
            </a:r>
            <a:endParaRPr sz="24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50"/>
          <p:cNvSpPr txBox="1"/>
          <p:nvPr/>
        </p:nvSpPr>
        <p:spPr>
          <a:xfrm>
            <a:off x="1528775" y="924375"/>
            <a:ext cx="94047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PREDICTION  INTERVAL WITH ONE PRODUCT AND COST PRICE AS FEATURE</a:t>
            </a:r>
            <a:endParaRPr sz="2000"/>
          </a:p>
        </p:txBody>
      </p:sp>
      <p:pic>
        <p:nvPicPr>
          <p:cNvPr id="452" name="Google Shape;45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76" y="1377750"/>
            <a:ext cx="9118674" cy="51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32</a:t>
            </a:r>
            <a:endParaRPr/>
          </a:p>
        </p:txBody>
      </p:sp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DECISION TREE REGRESSION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51"/>
          <p:cNvSpPr txBox="1"/>
          <p:nvPr/>
        </p:nvSpPr>
        <p:spPr>
          <a:xfrm>
            <a:off x="747725" y="1181550"/>
            <a:ext cx="6777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BETTER CAPTURES NON-LINEARITY IN DATA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EASY TO UNDERSTAND (EXPLAINABLE AI-ML)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928050" y="2067275"/>
            <a:ext cx="67770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HYPERPARAMETERS: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max_depth=20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max_features=none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2" name="Google Shape;46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475" y="4793750"/>
            <a:ext cx="24384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1"/>
          <p:cNvSpPr txBox="1"/>
          <p:nvPr/>
        </p:nvSpPr>
        <p:spPr>
          <a:xfrm>
            <a:off x="508025" y="3772975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ACCURACY WITH TRAIN DATA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64" name="Google Shape;464;p51"/>
          <p:cNvSpPr txBox="1"/>
          <p:nvPr/>
        </p:nvSpPr>
        <p:spPr>
          <a:xfrm>
            <a:off x="3374650" y="3838725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WITH TEST DATA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65" name="Google Shape;46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4650" y="4746121"/>
            <a:ext cx="24574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050" y="4746125"/>
            <a:ext cx="5105400" cy="9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1"/>
          <p:cNvSpPr txBox="1"/>
          <p:nvPr/>
        </p:nvSpPr>
        <p:spPr>
          <a:xfrm>
            <a:off x="6492050" y="3947000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ERROR METRICS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33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DECISION TREE REGRESSION - MODEL EVALUATION 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5921"/>
            <a:ext cx="11887200" cy="3431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34</a:t>
            </a:r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RANDOMFOREST  REGRESSION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53"/>
          <p:cNvSpPr txBox="1"/>
          <p:nvPr/>
        </p:nvSpPr>
        <p:spPr>
          <a:xfrm>
            <a:off x="747725" y="1181550"/>
            <a:ext cx="88248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OVERCOMES THE OVERFITTING ISSUE WITH DECISIONTREES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USES ENSEMBLE LEARNING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BOTH ROWS AND COLUMNS ARE sliced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53"/>
          <p:cNvSpPr txBox="1"/>
          <p:nvPr/>
        </p:nvSpPr>
        <p:spPr>
          <a:xfrm>
            <a:off x="1137700" y="2215575"/>
            <a:ext cx="8282100" cy="1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HYPERPARAMETERS: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n_estimators=50 (number of trees to be used in the forest)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max_depth=18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max_features=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5" name="Google Shape;4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654975"/>
            <a:ext cx="1160145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71375"/>
            <a:ext cx="3442000" cy="12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075" y="5171375"/>
            <a:ext cx="36056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 txBox="1"/>
          <p:nvPr/>
        </p:nvSpPr>
        <p:spPr>
          <a:xfrm>
            <a:off x="152400" y="4578425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WITH TRAIN DATA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89" name="Google Shape;489;p53"/>
          <p:cNvSpPr txBox="1"/>
          <p:nvPr/>
        </p:nvSpPr>
        <p:spPr>
          <a:xfrm>
            <a:off x="4150925" y="4578425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WITH TEST DATA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490" name="Google Shape;490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38000" y="5171374"/>
            <a:ext cx="4554000" cy="9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35</a:t>
            </a:r>
            <a:endParaRPr/>
          </a:p>
        </p:txBody>
      </p:sp>
      <p:sp>
        <p:nvSpPr>
          <p:cNvPr id="497" name="Google Shape;497;p54"/>
          <p:cNvSpPr txBox="1">
            <a:spLocks noGrp="1"/>
          </p:cNvSpPr>
          <p:nvPr>
            <p:ph type="title"/>
          </p:nvPr>
        </p:nvSpPr>
        <p:spPr>
          <a:xfrm>
            <a:off x="947850" y="157446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RANDOMFOREST  REGRESSION - MODEL EVALUATION 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54"/>
          <p:cNvSpPr txBox="1"/>
          <p:nvPr/>
        </p:nvSpPr>
        <p:spPr>
          <a:xfrm>
            <a:off x="4816150" y="2195975"/>
            <a:ext cx="4948500" cy="24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For Sales Price Optimization, these are the features needed as inputs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Since SKU column is present, Product_class feature could be removed</a:t>
            </a: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</a:rPr>
              <a:t>RandomForest by its nature will take care of this collinearity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99" name="Google Shape;499;p54"/>
          <p:cNvSpPr txBox="1"/>
          <p:nvPr/>
        </p:nvSpPr>
        <p:spPr>
          <a:xfrm>
            <a:off x="152400" y="628650"/>
            <a:ext cx="3000000" cy="9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 IMPORTANCE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0" name="Google Shape;5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24" y="1202650"/>
            <a:ext cx="3303425" cy="54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36</a:t>
            </a:r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title"/>
          </p:nvPr>
        </p:nvSpPr>
        <p:spPr>
          <a:xfrm>
            <a:off x="646100" y="452721"/>
            <a:ext cx="9404700" cy="61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mbria Math"/>
                <a:ea typeface="Cambria Math"/>
                <a:cs typeface="Cambria Math"/>
                <a:sym typeface="Cambria Math"/>
              </a:rPr>
              <a:t>KNN  REGRESSION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5"/>
          <p:cNvSpPr txBox="1"/>
          <p:nvPr/>
        </p:nvSpPr>
        <p:spPr>
          <a:xfrm>
            <a:off x="747725" y="1181550"/>
            <a:ext cx="8824800" cy="19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K-NEAREST Neighbors more closely matches the features of the test data with train data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This can be useful in this use-case as predicting price matching/clustered by SKU, Location etc would be more meaningful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9" name="Google Shape;509;p55"/>
          <p:cNvSpPr txBox="1"/>
          <p:nvPr/>
        </p:nvSpPr>
        <p:spPr>
          <a:xfrm>
            <a:off x="1115625" y="2734125"/>
            <a:ext cx="828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</a:rPr>
              <a:t>HYPERPARAMETERS: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-"/>
            </a:pPr>
            <a:r>
              <a:rPr lang="en-US" sz="1800">
                <a:solidFill>
                  <a:schemeClr val="lt1"/>
                </a:solidFill>
              </a:rPr>
              <a:t>n_neighbors=4 (number of ??)</a:t>
            </a:r>
            <a:endParaRPr sz="1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0" name="Google Shape;510;p55"/>
          <p:cNvSpPr txBox="1"/>
          <p:nvPr/>
        </p:nvSpPr>
        <p:spPr>
          <a:xfrm>
            <a:off x="152400" y="4578425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WITH TRAIN DATA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11" name="Google Shape;511;p55"/>
          <p:cNvSpPr txBox="1"/>
          <p:nvPr/>
        </p:nvSpPr>
        <p:spPr>
          <a:xfrm>
            <a:off x="4150925" y="4578425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WITH TEST DATA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512" name="Google Shape;5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625" y="3648875"/>
            <a:ext cx="71151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5" y="5458175"/>
            <a:ext cx="1933575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9200" y="5172425"/>
            <a:ext cx="4838700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 txBox="1"/>
          <p:nvPr/>
        </p:nvSpPr>
        <p:spPr>
          <a:xfrm>
            <a:off x="492625" y="6276700"/>
            <a:ext cx="111834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lt1"/>
                </a:solidFill>
              </a:rPr>
              <a:t>Note: Feature Scaling could be used to further optimize the score</a:t>
            </a:r>
            <a:endParaRPr sz="1800" i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aphicFrame>
        <p:nvGraphicFramePr>
          <p:cNvPr id="522" name="Google Shape;522;p56"/>
          <p:cNvGraphicFramePr/>
          <p:nvPr/>
        </p:nvGraphicFramePr>
        <p:xfrm>
          <a:off x="820700" y="1164175"/>
          <a:ext cx="10726250" cy="4128450"/>
        </p:xfrm>
        <a:graphic>
          <a:graphicData uri="http://schemas.openxmlformats.org/drawingml/2006/table">
            <a:tbl>
              <a:tblPr>
                <a:noFill/>
                <a:tableStyleId>{D45F5A4F-7E8F-4C39-B9E1-DA3B1F4E78DE}</a:tableStyleId>
              </a:tblPr>
              <a:tblGrid>
                <a:gridCol w="131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8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8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1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18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891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Model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Accuracy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(Train)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Accuracy (Test)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MAE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MSE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RMSE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Complexity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Linear Regression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0.574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0.574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6.04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59.07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7.686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/>
                        <a:t>Low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9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Decision Tree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0.801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0.789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3.189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24.03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4.902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Low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Random Forest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0.808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</a:rPr>
                        <a:t>0.798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3.14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23.01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4.798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High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KNN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n-nbrs 4</a:t>
                      </a:r>
                      <a:endParaRPr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/>
                        <a:t>n-nbrs 6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/>
                        <a:t>0.811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/>
                        <a:t>0.790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/>
                        <a:t>0.703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/>
                        <a:t>0.706</a:t>
                      </a:r>
                      <a:endParaRPr sz="18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3.895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3.983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33.83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33.43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5.816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5.782</a:t>
                      </a:r>
                      <a:endParaRPr sz="1800"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</a:rPr>
                        <a:t>Very High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3" name="Google Shape;523;p56"/>
          <p:cNvSpPr txBox="1">
            <a:spLocks noGrp="1"/>
          </p:cNvSpPr>
          <p:nvPr>
            <p:ph type="title" idx="4294967295"/>
          </p:nvPr>
        </p:nvSpPr>
        <p:spPr>
          <a:xfrm>
            <a:off x="1068675" y="295717"/>
            <a:ext cx="9404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EVALUATION METRICS COMPARISON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24" name="Google Shape;524;p56"/>
          <p:cNvSpPr txBox="1"/>
          <p:nvPr/>
        </p:nvSpPr>
        <p:spPr>
          <a:xfrm>
            <a:off x="820700" y="5454700"/>
            <a:ext cx="10726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DECISION TREE / RANDOM FOREST ARE THE RECOMMENDED MODELS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Random Forest already does cross-validation, separate cross-validation exercise did not seem necessary</a:t>
            </a:r>
            <a:endParaRPr sz="2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7"/>
          <p:cNvSpPr txBox="1">
            <a:spLocks noGrp="1"/>
          </p:cNvSpPr>
          <p:nvPr>
            <p:ph type="body" idx="1"/>
          </p:nvPr>
        </p:nvSpPr>
        <p:spPr>
          <a:xfrm>
            <a:off x="246750" y="1116098"/>
            <a:ext cx="11698500" cy="48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OPTIMIZE SELLING PRICE of the product (SKU/Product class+subclass)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to maximise profits (bottomline) and Sales (topline)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Price Elasticity ideally needs data on how customers react to price variations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A Demand Curve helps analyse the maximum price at which demand is not impacted (the price customer accepts without impacting Quantities Sold)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We will use existing data to draw demand curve to find range of potential Sales Price to optimize revenue/profits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Based on the range, existing Sales Data will be used to predict/estimate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Selling Price for a given SKU/Product subclass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7"/>
          <p:cNvSpPr txBox="1">
            <a:spLocks noGrp="1"/>
          </p:cNvSpPr>
          <p:nvPr>
            <p:ph type="title"/>
          </p:nvPr>
        </p:nvSpPr>
        <p:spPr>
          <a:xfrm>
            <a:off x="1028825" y="146625"/>
            <a:ext cx="9404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b="1"/>
              <a:t>SALE PRICE OPTIMIZATION</a:t>
            </a:r>
            <a:endParaRPr/>
          </a:p>
        </p:txBody>
      </p:sp>
      <p:sp>
        <p:nvSpPr>
          <p:cNvPr id="531" name="Google Shape;531;p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1366916" y="44338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APPROACH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800">
              <a:solidFill>
                <a:srgbClr val="C2C2C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178" name="Google Shape;178;p2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mbria Math"/>
                <a:ea typeface="Cambria Math"/>
                <a:cs typeface="Cambria Math"/>
                <a:sym typeface="Cambria Math"/>
              </a:rPr>
              <a:t>4</a:t>
            </a:fld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33200" y="6299200"/>
            <a:ext cx="4064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00175" y="2185920"/>
            <a:ext cx="11698500" cy="28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Project is divided into two parts: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406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AutoNum type="arabicParenR"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Understand impact of various factors (variables) on the Sale Price and Profit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457200" marR="0" lvl="0" indent="-4064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mbria Math"/>
              <a:buAutoNum type="arabicParenR"/>
            </a:pPr>
            <a:r>
              <a:rPr lang="en-US" sz="2800">
                <a:latin typeface="Cambria Math"/>
                <a:ea typeface="Cambria Math"/>
                <a:cs typeface="Cambria Math"/>
                <a:sym typeface="Cambria Math"/>
              </a:rPr>
              <a:t>Sale Price Optimization for top line and bottom line growth</a:t>
            </a:r>
            <a:endParaRPr sz="28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240"/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00660" algn="ctr" rtl="0">
              <a:spcBef>
                <a:spcPts val="1000"/>
              </a:spcBef>
              <a:spcAft>
                <a:spcPts val="0"/>
              </a:spcAft>
              <a:buSzPts val="2240"/>
              <a:buNone/>
            </a:pPr>
            <a:endParaRPr sz="2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8"/>
          <p:cNvSpPr txBox="1">
            <a:spLocks noGrp="1"/>
          </p:cNvSpPr>
          <p:nvPr>
            <p:ph type="body" idx="1"/>
          </p:nvPr>
        </p:nvSpPr>
        <p:spPr>
          <a:xfrm>
            <a:off x="246750" y="963708"/>
            <a:ext cx="1169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chose popular product Dept 10, Class 2, Subclass 20</a:t>
            </a:r>
            <a:endParaRPr/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7" name="Google Shape;537;p58"/>
          <p:cNvSpPr txBox="1">
            <a:spLocks noGrp="1"/>
          </p:cNvSpPr>
          <p:nvPr>
            <p:ph type="title"/>
          </p:nvPr>
        </p:nvSpPr>
        <p:spPr>
          <a:xfrm>
            <a:off x="152400" y="295725"/>
            <a:ext cx="10539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sz="3600" b="1">
                <a:latin typeface="Cambria Math"/>
                <a:ea typeface="Cambria Math"/>
                <a:cs typeface="Cambria Math"/>
                <a:sym typeface="Cambria Math"/>
              </a:rPr>
              <a:t>SALE PRICE OPTIMIZATION - DATA SUBSETTING </a:t>
            </a:r>
            <a:endParaRPr sz="36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38" name="Google Shape;538;p5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pic>
        <p:nvPicPr>
          <p:cNvPr id="539" name="Google Shape;53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065" y="1944700"/>
            <a:ext cx="6447510" cy="4478724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8"/>
          <p:cNvSpPr txBox="1"/>
          <p:nvPr/>
        </p:nvSpPr>
        <p:spPr>
          <a:xfrm>
            <a:off x="2079350" y="1261300"/>
            <a:ext cx="24333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DEMAND CURVE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41" name="Google Shape;541;p58"/>
          <p:cNvSpPr txBox="1">
            <a:spLocks noGrp="1"/>
          </p:cNvSpPr>
          <p:nvPr>
            <p:ph type="body" idx="1"/>
          </p:nvPr>
        </p:nvSpPr>
        <p:spPr>
          <a:xfrm>
            <a:off x="7284050" y="2040850"/>
            <a:ext cx="4540200" cy="38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Demand peaks when Selling Price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is between 41 and 50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Above 50, customers are resisting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buying it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Topline growth is the goal, use txn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subset with Selling Price in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this range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If Bottomline Growth is the goal,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 Profit &gt; (X)% as the data subset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>
            <a:spLocks noGrp="1"/>
          </p:cNvSpPr>
          <p:nvPr>
            <p:ph type="body" idx="1"/>
          </p:nvPr>
        </p:nvSpPr>
        <p:spPr>
          <a:xfrm>
            <a:off x="475350" y="1192308"/>
            <a:ext cx="116985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Model is trained using the desired data subset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59"/>
          <p:cNvSpPr txBox="1">
            <a:spLocks noGrp="1"/>
          </p:cNvSpPr>
          <p:nvPr>
            <p:ph type="title"/>
          </p:nvPr>
        </p:nvSpPr>
        <p:spPr>
          <a:xfrm>
            <a:off x="152400" y="295725"/>
            <a:ext cx="10539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SALE PRICE OPTIMIZATION - PRICE RECOMMENDATION</a:t>
            </a:r>
            <a:endParaRPr sz="30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48" name="Google Shape;548;p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49" name="Google Shape;549;p59"/>
          <p:cNvSpPr txBox="1">
            <a:spLocks noGrp="1"/>
          </p:cNvSpPr>
          <p:nvPr>
            <p:ph type="body" idx="1"/>
          </p:nvPr>
        </p:nvSpPr>
        <p:spPr>
          <a:xfrm>
            <a:off x="476375" y="1724025"/>
            <a:ext cx="9597300" cy="47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We trained RandomForest Model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Price Recommendation step is same as prediction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User gives following inputs (which becomes input to the model)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SKU (or Product Dept, Class and Subclass)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Discounted or Full Price?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Date of Sale (or Month/Season)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2004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Cost Price (tool can default to avg Cost Price for that product)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&lt;fittedmodel&gt;.predict() is run to predict the Selling Price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Error Metrics are used to determine confidence levels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0"/>
          <p:cNvSpPr txBox="1">
            <a:spLocks noGrp="1"/>
          </p:cNvSpPr>
          <p:nvPr>
            <p:ph type="body" idx="1"/>
          </p:nvPr>
        </p:nvSpPr>
        <p:spPr>
          <a:xfrm>
            <a:off x="268357" y="1845734"/>
            <a:ext cx="11698500" cy="3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-3810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mbria Math"/>
              <a:buChar char="➔"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Customer Behavior Analytics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  <a:p>
            <a:pPr marL="1371600" lvl="1" indent="-3810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mbria Math"/>
              <a:buChar char="◆"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Obtain Customer data and categorize customers into “regular”, “semi-regular” and “infrequent” Use Analytics and Machine learning models to understanding purchase behaviors of these users and adjust price and discounts accordingly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  <a:p>
            <a:pPr marL="914400" lvl="0" indent="-3810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mbria Math"/>
              <a:buChar char="➔"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Dynamic Pricing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  <a:p>
            <a:pPr marL="1371600" lvl="1" indent="-3810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mbria Math"/>
              <a:buChar char="◆"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Pricing can further be optimized by regularly adjusting the Selling Price (even on daily basis) by inputting the variables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mbria Math"/>
                <a:ea typeface="Cambria Math"/>
                <a:cs typeface="Cambria Math"/>
                <a:sym typeface="Cambria Math"/>
              </a:rPr>
              <a:t>              </a:t>
            </a:r>
            <a:endParaRPr sz="24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5" name="Google Shape;555;p60"/>
          <p:cNvSpPr txBox="1">
            <a:spLocks noGrp="1"/>
          </p:cNvSpPr>
          <p:nvPr>
            <p:ph type="title"/>
          </p:nvPr>
        </p:nvSpPr>
        <p:spPr>
          <a:xfrm>
            <a:off x="1393650" y="769750"/>
            <a:ext cx="9404700" cy="9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NEXT STEPS AND FURTHER WORK</a:t>
            </a:r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556" name="Google Shape;556;p6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62" name="Google Shape;562;p61"/>
          <p:cNvSpPr txBox="1"/>
          <p:nvPr/>
        </p:nvSpPr>
        <p:spPr>
          <a:xfrm>
            <a:off x="5103845" y="2957803"/>
            <a:ext cx="2073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title"/>
          </p:nvPr>
        </p:nvSpPr>
        <p:spPr>
          <a:xfrm>
            <a:off x="432191" y="101233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STEPS (CRISP-DM)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ambria Math"/>
              <a:buNone/>
            </a:pPr>
            <a:endParaRPr sz="3800">
              <a:solidFill>
                <a:srgbClr val="C2C2C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1104293" y="2359090"/>
            <a:ext cx="89466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342900" lvl="0" indent="-35306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entury Gothic"/>
              <a:buAutoNum type="arabicPeriod"/>
            </a:pPr>
            <a:r>
              <a:rPr lang="en-US"/>
              <a:t>Data Understanding</a:t>
            </a:r>
            <a:endParaRPr>
              <a:solidFill>
                <a:srgbClr val="F3F3F3"/>
              </a:solidFill>
            </a:endParaRPr>
          </a:p>
          <a:p>
            <a:pPr marL="342900" marR="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entury Gothic"/>
              <a:buAutoNum type="arabicPeriod"/>
            </a:pPr>
            <a:r>
              <a:rPr lang="en-US">
                <a:solidFill>
                  <a:srgbClr val="F3F3F3"/>
                </a:solidFill>
              </a:rPr>
              <a:t>Data Preparation</a:t>
            </a:r>
            <a:endParaRPr>
              <a:solidFill>
                <a:srgbClr val="F3F3F3"/>
              </a:solidFill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entury Gothic"/>
              <a:buAutoNum type="arabicPeriod"/>
            </a:pPr>
            <a:r>
              <a:rPr lang="en-US">
                <a:solidFill>
                  <a:srgbClr val="F3F3F3"/>
                </a:solidFill>
              </a:rPr>
              <a:t>Exploratory Analytics</a:t>
            </a:r>
            <a:endParaRPr>
              <a:solidFill>
                <a:srgbClr val="F3F3F3"/>
              </a:solidFill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entury Gothic"/>
              <a:buAutoNum type="arabicPeriod"/>
            </a:pPr>
            <a:r>
              <a:rPr lang="en-US">
                <a:solidFill>
                  <a:srgbClr val="F3F3F3"/>
                </a:solidFill>
              </a:rPr>
              <a:t>Modeling</a:t>
            </a:r>
            <a:endParaRPr>
              <a:solidFill>
                <a:srgbClr val="F3F3F3"/>
              </a:solidFill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entury Gothic"/>
              <a:buAutoNum type="arabicPeriod"/>
            </a:pPr>
            <a:r>
              <a:rPr lang="en-US">
                <a:solidFill>
                  <a:srgbClr val="F3F3F3"/>
                </a:solidFill>
              </a:rPr>
              <a:t>Evaluation</a:t>
            </a:r>
            <a:endParaRPr>
              <a:solidFill>
                <a:srgbClr val="F3F3F3"/>
              </a:solidFill>
            </a:endParaRPr>
          </a:p>
          <a:p>
            <a:pPr marL="342900" lvl="0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Century Gothic"/>
              <a:buAutoNum type="arabicPeriod"/>
            </a:pPr>
            <a:r>
              <a:rPr lang="en-US">
                <a:solidFill>
                  <a:srgbClr val="F3F3F3"/>
                </a:solidFill>
              </a:rPr>
              <a:t>Conclusion</a:t>
            </a:r>
            <a:endParaRPr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mbria Math"/>
                <a:ea typeface="Cambria Math"/>
                <a:cs typeface="Cambria Math"/>
                <a:sym typeface="Cambria Math"/>
              </a:rPr>
              <a:t>5</a:t>
            </a:fld>
            <a:endParaRPr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Data </a:t>
            </a:r>
            <a:r>
              <a:rPr lang="en-US" b="1">
                <a:latin typeface="Arial"/>
                <a:ea typeface="Arial"/>
                <a:cs typeface="Arial"/>
                <a:sym typeface="Arial"/>
              </a:rPr>
              <a:t>Understanding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body" idx="1"/>
          </p:nvPr>
        </p:nvSpPr>
        <p:spPr>
          <a:xfrm>
            <a:off x="1103300" y="1379725"/>
            <a:ext cx="9565800" cy="486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Dataset contains 3 datasets in CSV files:</a:t>
            </a:r>
            <a:endParaRPr sz="22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Product Dataset</a:t>
            </a:r>
            <a:endParaRPr sz="1400"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DBSKU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SUBCLASS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DEPARTMENT_NAME                    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CLASS_NAME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SUBCLASS_NAME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(29342, 7)</a:t>
            </a:r>
            <a:endParaRPr sz="1800" b="1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6</a:t>
            </a:r>
            <a:endParaRPr/>
          </a:p>
        </p:txBody>
      </p:sp>
      <p:cxnSp>
        <p:nvCxnSpPr>
          <p:cNvPr id="196" name="Google Shape;196;p24"/>
          <p:cNvCxnSpPr/>
          <p:nvPr/>
        </p:nvCxnSpPr>
        <p:spPr>
          <a:xfrm>
            <a:off x="3283375" y="2024150"/>
            <a:ext cx="35400" cy="3059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7" name="Google Shape;197;p24"/>
          <p:cNvSpPr txBox="1"/>
          <p:nvPr/>
        </p:nvSpPr>
        <p:spPr>
          <a:xfrm>
            <a:off x="3545400" y="1944200"/>
            <a:ext cx="3187200" cy="32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Transaction Dataset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DAY_DT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LOC_INDT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DBSKU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ONLINE_FLAG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FULL_PRICE_IND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TOTAL_SALES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TOTAL_UNITS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TOTAL_SALES_PRFT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TOTAL_COST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FF00"/>
                </a:solidFill>
              </a:rPr>
              <a:t>(13053149, 9)</a:t>
            </a:r>
            <a:endParaRPr sz="1800" b="1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8" name="Google Shape;198;p24"/>
          <p:cNvCxnSpPr/>
          <p:nvPr/>
        </p:nvCxnSpPr>
        <p:spPr>
          <a:xfrm>
            <a:off x="6983350" y="1980000"/>
            <a:ext cx="18000" cy="3079800"/>
          </a:xfrm>
          <a:prstGeom prst="straightConnector1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4"/>
          <p:cNvSpPr txBox="1"/>
          <p:nvPr/>
        </p:nvSpPr>
        <p:spPr>
          <a:xfrm>
            <a:off x="7538425" y="1944200"/>
            <a:ext cx="3258900" cy="31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</a:rPr>
              <a:t>Stores Dataset</a:t>
            </a: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LOC_IDNT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CITY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STATE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STORE_TYPE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POSTAL_CD 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</a:rPr>
              <a:t>STORE_SIZE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rgbClr val="FFFF00"/>
                </a:solidFill>
              </a:rPr>
              <a:t>(1303, 6)</a:t>
            </a:r>
            <a:endParaRPr sz="1800" b="1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995450" y="219823"/>
            <a:ext cx="9404700" cy="2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Data Cleanup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1107050" y="585625"/>
            <a:ext cx="10506900" cy="589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2004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Feature Reduction</a:t>
            </a:r>
            <a:b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Removing insignificant columns such as product name</a:t>
            </a:r>
            <a:b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Combine dependent columns into one (Prod class+subclass)</a:t>
            </a:r>
            <a:b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Class is encoded into subclass</a:t>
            </a:r>
            <a:endParaRPr sz="2400" i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Handle null/missing values</a:t>
            </a:r>
            <a:b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Impute with average, delete rows (depending on data)</a:t>
            </a:r>
            <a:endParaRPr sz="2400" i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Convert features to expected types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 Duplicates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Rename Columns for better understanding</a:t>
            </a:r>
            <a:endParaRPr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Reduce Cardinality</a:t>
            </a:r>
            <a:b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Reduce number of categories (such as for store_type)</a:t>
            </a:r>
            <a:endParaRPr sz="2400" i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Remove invalid values</a:t>
            </a:r>
            <a:b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Such as -1 in state, negative Cost and Selling Price</a:t>
            </a:r>
            <a:endParaRPr sz="2400" i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00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40"/>
              <a:buFont typeface="Calibri"/>
              <a:buChar char="●"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columns meaningful for analysis (such as Cost Per Unit, S.P per unit)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646100" y="452722"/>
            <a:ext cx="9404700" cy="70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mbria Math"/>
                <a:ea typeface="Cambria Math"/>
                <a:cs typeface="Cambria Math"/>
                <a:sym typeface="Cambria Math"/>
              </a:rPr>
              <a:t>Data Augmentation</a:t>
            </a:r>
            <a:endParaRPr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1103300" y="1379725"/>
            <a:ext cx="9565800" cy="486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Public Datasets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1) Gender ratio across States and Cities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2) Income ranges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Since this is Womens’ Apparel business for low-mid income market,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      above data might have correlation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Computed Features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1) is_weekend, computed from transaction date to find out if Sales (and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latin typeface="Arial"/>
                <a:ea typeface="Arial"/>
                <a:cs typeface="Arial"/>
                <a:sym typeface="Arial"/>
              </a:rPr>
              <a:t> profit) are impacted on weekends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2) season (winter/spring etc) to find out if season affects sales and profits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>
            <a:spLocks noGrp="1"/>
          </p:cNvSpPr>
          <p:nvPr>
            <p:ph type="title"/>
          </p:nvPr>
        </p:nvSpPr>
        <p:spPr>
          <a:xfrm>
            <a:off x="-108925" y="144825"/>
            <a:ext cx="10719000" cy="60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mbria Math"/>
                <a:ea typeface="Cambria Math"/>
                <a:cs typeface="Cambria Math"/>
                <a:sym typeface="Cambria Math"/>
              </a:rPr>
              <a:t>EXPLORATORY ANALYTICS - ACTIONABLE BUSINESS INSIGHTS</a:t>
            </a:r>
            <a:endParaRPr sz="3000" b="1">
              <a:latin typeface="Cambria Math"/>
              <a:ea typeface="Cambria Math"/>
              <a:cs typeface="Cambria Math"/>
              <a:sym typeface="Cambria Math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/>
              <a:t>9</a:t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152400" y="491025"/>
            <a:ext cx="111102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-US" sz="2400">
                <a:solidFill>
                  <a:srgbClr val="FFFFFF"/>
                </a:solidFill>
              </a:rPr>
              <a:t>Geographic Distribution of Stores is not aligned with Sales and Profits</a:t>
            </a:r>
            <a:endParaRPr sz="2400">
              <a:solidFill>
                <a:srgbClr val="FFFFFF"/>
              </a:solidFill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-US" sz="1800">
                <a:solidFill>
                  <a:srgbClr val="FFFFFF"/>
                </a:solidFill>
              </a:rPr>
              <a:t>Suffern, NY has 152 stores.but Sales and Profits are 7X more in Greencastle, Indian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4615050" y="5885375"/>
            <a:ext cx="57375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200" i="1">
                <a:solidFill>
                  <a:srgbClr val="FFFF00"/>
                </a:solidFill>
              </a:rPr>
              <a:t>Consider opening more stores in Indiana</a:t>
            </a:r>
            <a:endParaRPr sz="2200" i="1">
              <a:solidFill>
                <a:srgbClr val="FFFF00"/>
              </a:solidFill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152400" y="1638025"/>
            <a:ext cx="2939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SALES DISTRIBUTION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5662975" y="1714225"/>
            <a:ext cx="2939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STORES DISTRIBUTION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175" y="2473825"/>
            <a:ext cx="5345168" cy="34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73825"/>
            <a:ext cx="5158231" cy="32591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7"/>
          <p:cNvCxnSpPr/>
          <p:nvPr/>
        </p:nvCxnSpPr>
        <p:spPr>
          <a:xfrm flipH="1">
            <a:off x="3783075" y="1813825"/>
            <a:ext cx="708300" cy="1865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9155525" y="2055675"/>
            <a:ext cx="431700" cy="17622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Ion">
  <a:themeElements>
    <a:clrScheme name="Blue Warm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1770</Words>
  <Application>Microsoft Office PowerPoint</Application>
  <PresentationFormat>Widescreen</PresentationFormat>
  <Paragraphs>454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Noto Sans Symbols</vt:lpstr>
      <vt:lpstr>Calibri</vt:lpstr>
      <vt:lpstr>Cambria Math</vt:lpstr>
      <vt:lpstr>Century Gothic</vt:lpstr>
      <vt:lpstr>Arial</vt:lpstr>
      <vt:lpstr>Ion</vt:lpstr>
      <vt:lpstr>OPTIMAL PRICING OF PRODUCTS Apparel Industry </vt:lpstr>
      <vt:lpstr>Industry Background and Client</vt:lpstr>
      <vt:lpstr>PROBLEM STATEMENT AND OUTCOME</vt:lpstr>
      <vt:lpstr>APPROACH  </vt:lpstr>
      <vt:lpstr>STEPS (CRISP-DM) </vt:lpstr>
      <vt:lpstr>Data Understanding </vt:lpstr>
      <vt:lpstr>Data Cleanup </vt:lpstr>
      <vt:lpstr>Data Augmentation </vt:lpstr>
      <vt:lpstr>EXPLORATORY ANALYTICS - ACTIONABLE BUSINESS INSIGHTS </vt:lpstr>
      <vt:lpstr>EXPLORATORY ANALYTICS - ACTIONABLE BUSINESS INSIGHTS </vt:lpstr>
      <vt:lpstr>EXPLORATORY ANALYTICS - ACTIONABLE BUSINESS INSIGHTS </vt:lpstr>
      <vt:lpstr>EXPLORATORY ANALYTICS - ACTIONABLE BUSINESS INSIGHTS </vt:lpstr>
      <vt:lpstr>EXPLORATORY ANALYTICS - ACTIONABLE BUSINESS INSIGHTS </vt:lpstr>
      <vt:lpstr>EXPLORATORY ANALYTICS - ACTIONABLE BUSINESS INSIGHTS </vt:lpstr>
      <vt:lpstr>Sales over time - Consistently and Significantly higher sales every year in Mar/Apr Profits are following exact same pattern as Sales</vt:lpstr>
      <vt:lpstr>YoY Sales and Profits do not show much growth (they are slightly negative)</vt:lpstr>
      <vt:lpstr>EXPLORATORY ANALYTICS - BUSINESS INSIGHTS </vt:lpstr>
      <vt:lpstr>EXPLORATORY ANALYTICS - BUSINESS INSIGHTS </vt:lpstr>
      <vt:lpstr>SUBCLASS 5 across both departments had a huge spike in Sales in Feb/Mar 2066. Other than that most sales are spread evenly across time.</vt:lpstr>
      <vt:lpstr>Relationship between Sale Price and Profit is linear (dept 10, subclass  20)</vt:lpstr>
      <vt:lpstr>Beyond a certain Selling Price, Total Sales decrease  (dept 10, subclass  20)</vt:lpstr>
      <vt:lpstr>At low selling price, there are losses After a certain point, higher selling price does not result in higher profit</vt:lpstr>
      <vt:lpstr>Cost Price has spread between 10 and 25 Selling Price has spread between 5 and 60</vt:lpstr>
      <vt:lpstr>MODELLING  </vt:lpstr>
      <vt:lpstr>Target variable is UNIT_SELLING_PRICE The features that are of interest for modelling are as follows</vt:lpstr>
      <vt:lpstr> One Hot encoding - create dummy variables Feature Encoding - NFP/FP to 0 and 1 Feature Reduction - Remove unneeded columns Filter to relevant data - for this project only profitable transactions are considered. A 20th percentile profit value of 40.8% is used as threshold All transactions that are below this threshold are not considered in the model  Note: Feature Scaling not needed as randomforest and decisiontree are primary algos and they are not ‘distance based’ (do not require Euclidian Square)</vt:lpstr>
      <vt:lpstr>MODELLING - LINEAR REGRESSION </vt:lpstr>
      <vt:lpstr>PowerPoint Presentation</vt:lpstr>
      <vt:lpstr>LINEAR REGRESSION - MODELLING  ASSUMPTIONS (contd..)  </vt:lpstr>
      <vt:lpstr>LINEAR REGRESSION - EVALUATION  </vt:lpstr>
      <vt:lpstr>LINEAR REGRESSION - EVALUATION contd..  </vt:lpstr>
      <vt:lpstr>LINEAR REGRESSION - MODELLING  OUTPUT - PREDICTED  </vt:lpstr>
      <vt:lpstr>DECISION TREE REGRESSION </vt:lpstr>
      <vt:lpstr>DECISION TREE REGRESSION - MODEL EVALUATION  </vt:lpstr>
      <vt:lpstr>RANDOMFOREST  REGRESSION </vt:lpstr>
      <vt:lpstr>RANDOMFOREST  REGRESSION - MODEL EVALUATION  </vt:lpstr>
      <vt:lpstr>KNN  REGRESSION </vt:lpstr>
      <vt:lpstr>EVALUATION METRICS COMPARISON </vt:lpstr>
      <vt:lpstr>SALE PRICE OPTIMIZATION</vt:lpstr>
      <vt:lpstr>SALE PRICE OPTIMIZATION - DATA SUBSETTING </vt:lpstr>
      <vt:lpstr>SALE PRICE OPTIMIZATION - PRICE RECOMMENDATION</vt:lpstr>
      <vt:lpstr>NEXT STEPS AND FURTHER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PRICING OF PRODUCTS Apparel Industry </dc:title>
  <cp:lastModifiedBy>prudvireddy20@outlook.com</cp:lastModifiedBy>
  <cp:revision>1</cp:revision>
  <dcterms:modified xsi:type="dcterms:W3CDTF">2019-09-28T17:12:48Z</dcterms:modified>
</cp:coreProperties>
</file>